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07" r:id="rId2"/>
    <p:sldId id="398" r:id="rId3"/>
    <p:sldId id="400" r:id="rId4"/>
    <p:sldId id="401" r:id="rId5"/>
    <p:sldId id="402" r:id="rId6"/>
    <p:sldId id="308" r:id="rId7"/>
    <p:sldId id="432" r:id="rId8"/>
    <p:sldId id="352" r:id="rId9"/>
    <p:sldId id="354" r:id="rId10"/>
    <p:sldId id="355" r:id="rId11"/>
    <p:sldId id="353" r:id="rId12"/>
    <p:sldId id="310" r:id="rId13"/>
    <p:sldId id="319" r:id="rId14"/>
    <p:sldId id="318" r:id="rId15"/>
    <p:sldId id="317" r:id="rId16"/>
    <p:sldId id="316" r:id="rId17"/>
    <p:sldId id="311" r:id="rId18"/>
    <p:sldId id="313" r:id="rId19"/>
    <p:sldId id="437" r:id="rId20"/>
    <p:sldId id="314" r:id="rId21"/>
    <p:sldId id="438" r:id="rId22"/>
    <p:sldId id="439" r:id="rId23"/>
    <p:sldId id="315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1" r:id="rId34"/>
    <p:sldId id="441" r:id="rId35"/>
    <p:sldId id="338" r:id="rId36"/>
    <p:sldId id="442" r:id="rId37"/>
    <p:sldId id="443" r:id="rId38"/>
    <p:sldId id="339" r:id="rId39"/>
    <p:sldId id="340" r:id="rId40"/>
    <p:sldId id="337" r:id="rId41"/>
    <p:sldId id="436" r:id="rId42"/>
    <p:sldId id="332" r:id="rId43"/>
    <p:sldId id="334" r:id="rId44"/>
    <p:sldId id="433" r:id="rId45"/>
    <p:sldId id="434" r:id="rId46"/>
    <p:sldId id="435" r:id="rId47"/>
    <p:sldId id="277" r:id="rId48"/>
    <p:sldId id="278" r:id="rId49"/>
    <p:sldId id="416" r:id="rId50"/>
    <p:sldId id="360" r:id="rId51"/>
    <p:sldId id="377" r:id="rId52"/>
    <p:sldId id="378" r:id="rId53"/>
    <p:sldId id="428" r:id="rId54"/>
    <p:sldId id="431" r:id="rId55"/>
    <p:sldId id="425" r:id="rId56"/>
    <p:sldId id="426" r:id="rId57"/>
    <p:sldId id="430" r:id="rId58"/>
    <p:sldId id="422" r:id="rId59"/>
    <p:sldId id="380" r:id="rId60"/>
    <p:sldId id="373" r:id="rId61"/>
    <p:sldId id="374" r:id="rId62"/>
    <p:sldId id="375" r:id="rId63"/>
    <p:sldId id="423" r:id="rId64"/>
    <p:sldId id="424" r:id="rId65"/>
    <p:sldId id="376" r:id="rId66"/>
    <p:sldId id="369" r:id="rId67"/>
    <p:sldId id="370" r:id="rId68"/>
    <p:sldId id="371" r:id="rId69"/>
    <p:sldId id="372" r:id="rId70"/>
    <p:sldId id="365" r:id="rId71"/>
    <p:sldId id="366" r:id="rId72"/>
    <p:sldId id="367" r:id="rId73"/>
    <p:sldId id="368" r:id="rId74"/>
    <p:sldId id="361" r:id="rId75"/>
    <p:sldId id="362" r:id="rId76"/>
    <p:sldId id="363" r:id="rId77"/>
    <p:sldId id="364" r:id="rId78"/>
    <p:sldId id="381" r:id="rId79"/>
    <p:sldId id="412" r:id="rId80"/>
    <p:sldId id="417" r:id="rId81"/>
    <p:sldId id="419" r:id="rId82"/>
    <p:sldId id="383" r:id="rId83"/>
    <p:sldId id="382" r:id="rId84"/>
    <p:sldId id="409" r:id="rId85"/>
    <p:sldId id="395" r:id="rId86"/>
    <p:sldId id="394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10"/>
    <p:restoredTop sz="91045" autoAdjust="0"/>
  </p:normalViewPr>
  <p:slideViewPr>
    <p:cSldViewPr>
      <p:cViewPr varScale="1">
        <p:scale>
          <a:sx n="91" d="100"/>
          <a:sy n="91" d="100"/>
        </p:scale>
        <p:origin x="-1147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6AB-9A87-48B6-BED0-7376322E1ED9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E9DB4-2916-428B-BCB7-CE2188C70B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62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43A95-FEC9-4DA1-B128-8EF16BBEFEED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DD8DB8-F816-499B-A006-9641909FF5BB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5" Type="http://schemas.openxmlformats.org/officeDocument/2006/relationships/image" Target="../media/image6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Recognition</a:t>
            </a:r>
            <a:endParaRPr lang="zh-CN" alt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0155AC-742D-0C4A-AEF2-DEB4D2F5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6335713"/>
            <a:ext cx="6552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en-US" altLang="zh-CN" dirty="0" err="1"/>
              <a:t>S.Savarese</a:t>
            </a:r>
            <a:r>
              <a:rPr lang="en-US" altLang="zh-CN" dirty="0"/>
              <a:t>, </a:t>
            </a:r>
            <a:r>
              <a:rPr lang="en-US" altLang="zh-CN" dirty="0" err="1"/>
              <a:t>S.Lazebnik</a:t>
            </a:r>
            <a:r>
              <a:rPr lang="en-US" altLang="zh-CN" dirty="0"/>
              <a:t>, </a:t>
            </a:r>
            <a:r>
              <a:rPr lang="en-US" altLang="zh-CN" dirty="0" err="1"/>
              <a:t>D.Hoiem</a:t>
            </a:r>
            <a:r>
              <a:rPr lang="en-US" altLang="zh-CN" dirty="0"/>
              <a:t>, Fei-Fei Li</a:t>
            </a:r>
            <a:endParaRPr lang="zh-CN" alt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03" y="72008"/>
            <a:ext cx="8900093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03" y="72008"/>
            <a:ext cx="8900093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802" y="116632"/>
            <a:ext cx="853067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810" y="116632"/>
            <a:ext cx="853067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54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3815"/>
            <a:ext cx="8352928" cy="543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Applications of  visual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56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67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810" y="116632"/>
            <a:ext cx="853067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632"/>
            <a:ext cx="8676456" cy="671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3277"/>
            <a:ext cx="8676456" cy="671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2008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11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9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8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6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44624"/>
            <a:ext cx="8964488" cy="671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00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03" y="72008"/>
            <a:ext cx="8900093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4624"/>
            <a:ext cx="8996186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91B5DE6-BA18-2E41-B974-C75007B8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3" y="0"/>
            <a:ext cx="8897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6DF956A-4852-6E4B-BB7D-6228CCCF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" y="0"/>
            <a:ext cx="8908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7B308DA-FCC0-C744-8987-A6F2DA8C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4" y="0"/>
            <a:ext cx="889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Scene classification results</a:t>
            </a:r>
          </a:p>
        </p:txBody>
      </p:sp>
      <p:pic>
        <p:nvPicPr>
          <p:cNvPr id="18435" name="Picture 3" descr="scene_categorie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65300"/>
            <a:ext cx="91440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scene_categories_result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089400"/>
            <a:ext cx="6934200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33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Caltech101 classification results</a:t>
            </a:r>
          </a:p>
        </p:txBody>
      </p:sp>
      <p:pic>
        <p:nvPicPr>
          <p:cNvPr id="19459" name="Picture 3" descr="image_0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08163"/>
            <a:ext cx="9826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0" name="Picture 4" descr="image_00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9225" y="1808163"/>
            <a:ext cx="1247775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1" name="Picture 5" descr="image_00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808163"/>
            <a:ext cx="763588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2" name="Picture 6" descr="image_00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0288" y="1808163"/>
            <a:ext cx="1484312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3" name="Picture 7" descr="image_00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70575" y="1808163"/>
            <a:ext cx="15160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4" name="Picture 8" descr="image_00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2951163"/>
            <a:ext cx="1112838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5" name="Picture 9" descr="image_00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7625" y="1808163"/>
            <a:ext cx="6604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6" name="Picture 10" descr="image_00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43788" y="1808163"/>
            <a:ext cx="1319212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7" name="Picture 11" descr="image_003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68450" y="2951163"/>
            <a:ext cx="11350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8" name="Picture 12" descr="image_000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54313" y="2951163"/>
            <a:ext cx="8001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9" name="Picture 13" descr="image_00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16325" y="2951163"/>
            <a:ext cx="16256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0" name="Picture 14" descr="image_00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34000" y="2951163"/>
            <a:ext cx="135255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1" name="Picture 15" descr="image_002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59575" y="2951163"/>
            <a:ext cx="631825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2" name="Picture 16" descr="image_000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67600" y="2951163"/>
            <a:ext cx="12954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6" name="Picture 20" descr="caltech101_results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8200" y="4089400"/>
            <a:ext cx="7508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89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sz="6000" dirty="0">
                <a:solidFill>
                  <a:srgbClr val="0000FF"/>
                </a:solidFill>
              </a:rPr>
              <a:t>y = f(</a:t>
            </a:r>
            <a:r>
              <a:rPr lang="en-US" sz="6000" b="1" dirty="0">
                <a:solidFill>
                  <a:srgbClr val="0000FF"/>
                </a:solidFill>
              </a:rPr>
              <a:t>x</a:t>
            </a:r>
            <a:r>
              <a:rPr 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sz="2400" b="1" dirty="0"/>
              <a:t>Training: </a:t>
            </a:r>
            <a:r>
              <a:rPr lang="en-US" sz="2400" dirty="0"/>
              <a:t>given a </a:t>
            </a:r>
            <a:r>
              <a:rPr lang="en-US" sz="2400" i="1" dirty="0"/>
              <a:t>training set </a:t>
            </a:r>
            <a:r>
              <a:rPr lang="en-US" sz="2400" dirty="0"/>
              <a:t>of labeled examples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2400" dirty="0">
                <a:solidFill>
                  <a:srgbClr val="0000FF"/>
                </a:solidFill>
              </a:rPr>
              <a:t>{(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sz="2400" dirty="0" err="1">
                <a:solidFill>
                  <a:srgbClr val="0000FF"/>
                </a:solidFill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sz="2400" dirty="0">
                <a:solidFill>
                  <a:srgbClr val="0000FF"/>
                </a:solidFill>
              </a:rPr>
              <a:t>)}</a:t>
            </a:r>
            <a:r>
              <a:rPr lang="en-US" sz="2400" dirty="0"/>
              <a:t>, estimate the prediction function </a:t>
            </a:r>
            <a:r>
              <a:rPr lang="en-US" sz="2400" dirty="0">
                <a:solidFill>
                  <a:srgbClr val="0000FF"/>
                </a:solidFill>
              </a:rPr>
              <a:t>f </a:t>
            </a:r>
            <a:r>
              <a:rPr lang="en-US" sz="2400" dirty="0"/>
              <a:t>by minimizing the prediction error on the training set</a:t>
            </a:r>
          </a:p>
          <a:p>
            <a:r>
              <a:rPr lang="en-US" sz="2400" b="1" dirty="0"/>
              <a:t>Testing:</a:t>
            </a:r>
            <a:r>
              <a:rPr lang="en-US" sz="2400" dirty="0"/>
              <a:t> apply </a:t>
            </a:r>
            <a:r>
              <a:rPr lang="en-US" sz="2400" dirty="0">
                <a:solidFill>
                  <a:srgbClr val="0000FF"/>
                </a:solidFill>
              </a:rPr>
              <a:t>f</a:t>
            </a:r>
            <a:r>
              <a:rPr lang="en-US" sz="2400" dirty="0"/>
              <a:t> to a never before seen </a:t>
            </a:r>
            <a:r>
              <a:rPr lang="en-US" sz="2400" i="1" dirty="0"/>
              <a:t>test example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dirty="0"/>
              <a:t> and output the predicted value </a:t>
            </a:r>
            <a:r>
              <a:rPr lang="en-US" sz="2400" dirty="0">
                <a:solidFill>
                  <a:srgbClr val="0000FF"/>
                </a:solidFill>
              </a:rPr>
              <a:t>y = f(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39294" y="2933700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0" y="2933700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2733" y="32766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2333" y="3276600"/>
            <a:ext cx="189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8733" y="3276600"/>
            <a:ext cx="151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Image feature</a:t>
            </a:r>
          </a:p>
        </p:txBody>
      </p:sp>
    </p:spTree>
    <p:extLst>
      <p:ext uri="{BB962C8B-B14F-4D97-AF65-F5344CB8AC3E}">
        <p14:creationId xmlns:p14="http://schemas.microsoft.com/office/powerpoint/2010/main" val="12837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2588" b="11076"/>
          <a:stretch>
            <a:fillRect/>
          </a:stretch>
        </p:blipFill>
        <p:spPr bwMode="auto">
          <a:xfrm>
            <a:off x="72008" y="620688"/>
            <a:ext cx="8964488" cy="460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9885" b="11076"/>
          <a:stretch>
            <a:fillRect/>
          </a:stretch>
        </p:blipFill>
        <p:spPr bwMode="auto">
          <a:xfrm>
            <a:off x="107504" y="260648"/>
            <a:ext cx="8676456" cy="481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819" b="12374"/>
          <a:stretch>
            <a:fillRect/>
          </a:stretch>
        </p:blipFill>
        <p:spPr bwMode="auto">
          <a:xfrm>
            <a:off x="107504" y="116632"/>
            <a:ext cx="8964488" cy="449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797152"/>
            <a:ext cx="8280920" cy="1681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46" y="1196752"/>
            <a:ext cx="89217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008" r="2588" b="12374"/>
          <a:stretch>
            <a:fillRect/>
          </a:stretch>
        </p:blipFill>
        <p:spPr bwMode="auto">
          <a:xfrm>
            <a:off x="107504" y="548680"/>
            <a:ext cx="8856984" cy="467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b="8227"/>
          <a:stretch>
            <a:fillRect/>
          </a:stretch>
        </p:blipFill>
        <p:spPr bwMode="auto">
          <a:xfrm>
            <a:off x="136403" y="188640"/>
            <a:ext cx="8900093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2008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72008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827584" y="730250"/>
            <a:ext cx="75608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400" dirty="0"/>
              <a:t>It is a function that is a linear combination of the components of x</a:t>
            </a:r>
          </a:p>
          <a:p>
            <a:r>
              <a:rPr lang="en-US" altLang="zh-CN" i="1" dirty="0"/>
              <a:t>		      </a:t>
            </a:r>
            <a:r>
              <a:rPr lang="en-US" altLang="zh-CN" sz="2400" b="1" dirty="0"/>
              <a:t>y(x) = </a:t>
            </a:r>
            <a:r>
              <a:rPr lang="en-US" altLang="zh-CN" sz="2400" b="1" dirty="0" err="1"/>
              <a:t>w</a:t>
            </a:r>
            <a:r>
              <a:rPr lang="en-US" altLang="zh-CN" sz="2400" b="1" baseline="30000" dirty="0" err="1"/>
              <a:t>T</a:t>
            </a:r>
            <a:r>
              <a:rPr lang="en-US" altLang="zh-CN" sz="2400" b="1" dirty="0" err="1"/>
              <a:t>x</a:t>
            </a:r>
            <a:r>
              <a:rPr lang="en-US" altLang="zh-CN" sz="2400" b="1" dirty="0"/>
              <a:t> + </a:t>
            </a:r>
            <a:r>
              <a:rPr lang="en-US" altLang="zh-CN" sz="2400" i="1" dirty="0"/>
              <a:t>b</a:t>
            </a:r>
            <a:endParaRPr lang="en-US" altLang="zh-CN" sz="2400" i="1" baseline="-25000" dirty="0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838200" y="1887215"/>
            <a:ext cx="62193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/>
              <a:t>where </a:t>
            </a:r>
            <a:r>
              <a:rPr lang="en-US" altLang="zh-CN" sz="2400" b="1" dirty="0"/>
              <a:t>w </a:t>
            </a:r>
            <a:r>
              <a:rPr lang="en-US" altLang="zh-CN" sz="2400" dirty="0"/>
              <a:t>is called a </a:t>
            </a:r>
            <a:r>
              <a:rPr lang="en-US" altLang="zh-CN" sz="2400" i="1" dirty="0"/>
              <a:t>weight vector</a:t>
            </a:r>
            <a:r>
              <a:rPr lang="en-US" altLang="zh-CN" sz="2400" dirty="0"/>
              <a:t>, and </a:t>
            </a:r>
            <a:r>
              <a:rPr lang="en-US" altLang="zh-CN" sz="2400" i="1" dirty="0"/>
              <a:t>b</a:t>
            </a:r>
            <a:r>
              <a:rPr lang="en-US" altLang="zh-CN" sz="2400" dirty="0"/>
              <a:t> is a </a:t>
            </a:r>
            <a:r>
              <a:rPr lang="en-US" altLang="zh-CN" sz="2400" i="1" dirty="0"/>
              <a:t>bias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1549152" y="2564904"/>
            <a:ext cx="2590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b="1" dirty="0"/>
              <a:t>x </a:t>
            </a:r>
            <a:r>
              <a:rPr lang="en-US" altLang="zh-CN" sz="2000" dirty="0"/>
              <a:t>∈ </a:t>
            </a:r>
            <a:r>
              <a:rPr lang="en-US" altLang="zh-CN" sz="2000" i="1" dirty="0"/>
              <a:t>C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if </a:t>
            </a:r>
            <a:r>
              <a:rPr lang="en-US" altLang="zh-CN" sz="2000" i="1" dirty="0"/>
              <a:t>y</a:t>
            </a:r>
            <a:r>
              <a:rPr lang="en-US" altLang="zh-CN" sz="2000" dirty="0"/>
              <a:t>(</a:t>
            </a:r>
            <a:r>
              <a:rPr lang="en-US" altLang="zh-CN" sz="2000" b="1" dirty="0"/>
              <a:t>x</a:t>
            </a:r>
            <a:r>
              <a:rPr lang="en-US" altLang="zh-CN" sz="2000" dirty="0"/>
              <a:t>) &gt;= 0</a:t>
            </a:r>
          </a:p>
          <a:p>
            <a:r>
              <a:rPr lang="en-US" altLang="zh-CN" sz="2000" dirty="0"/>
              <a:t> </a:t>
            </a:r>
          </a:p>
          <a:p>
            <a:r>
              <a:rPr lang="en-US" altLang="zh-CN" sz="2000" b="1" dirty="0"/>
              <a:t>x </a:t>
            </a:r>
            <a:r>
              <a:rPr lang="en-US" altLang="zh-CN" sz="2000" dirty="0"/>
              <a:t>∈ </a:t>
            </a:r>
            <a:r>
              <a:rPr lang="en-US" altLang="zh-CN" sz="2000" i="1" dirty="0"/>
              <a:t>C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otherwise</a:t>
            </a:r>
          </a:p>
        </p:txBody>
      </p:sp>
      <p:sp>
        <p:nvSpPr>
          <p:cNvPr id="6158" name="AutoShape 14"/>
          <p:cNvSpPr>
            <a:spLocks/>
          </p:cNvSpPr>
          <p:nvPr/>
        </p:nvSpPr>
        <p:spPr bwMode="auto">
          <a:xfrm>
            <a:off x="1371600" y="2768600"/>
            <a:ext cx="76200" cy="6096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838200" y="116632"/>
            <a:ext cx="49610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 dirty="0"/>
              <a:t>Linear </a:t>
            </a:r>
            <a:r>
              <a:rPr lang="en-US" altLang="zh-CN" sz="3200" b="1" dirty="0" err="1"/>
              <a:t>discriminant</a:t>
            </a:r>
            <a:r>
              <a:rPr lang="en-US" altLang="zh-CN" sz="3200" b="1" dirty="0"/>
              <a:t> function</a:t>
            </a:r>
          </a:p>
        </p:txBody>
      </p:sp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859088"/>
            <a:ext cx="4191000" cy="36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11560" y="3918535"/>
            <a:ext cx="439248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dirty="0"/>
              <a:t>The equation y(x) = 0 defines the decision surface that separates points assigned to the category </a:t>
            </a:r>
            <a:r>
              <a:rPr lang="en-US" altLang="zh-CN" sz="2000" i="1" dirty="0">
                <a:sym typeface="Symbol" pitchFamily="18" charset="2"/>
              </a:rPr>
              <a:t>C</a:t>
            </a:r>
            <a:r>
              <a:rPr lang="en-US" altLang="zh-CN" sz="2000" baseline="-25000" dirty="0">
                <a:sym typeface="Symbol" pitchFamily="18" charset="2"/>
              </a:rPr>
              <a:t>1</a:t>
            </a:r>
            <a:r>
              <a:rPr lang="en-US" altLang="zh-CN" sz="2000" dirty="0">
                <a:sym typeface="Symbol" pitchFamily="18" charset="2"/>
              </a:rPr>
              <a:t> from points assigned to the category </a:t>
            </a:r>
            <a:r>
              <a:rPr lang="en-US" altLang="zh-CN" sz="2000" i="1" dirty="0">
                <a:sym typeface="Symbol" pitchFamily="18" charset="2"/>
              </a:rPr>
              <a:t>C</a:t>
            </a:r>
            <a:r>
              <a:rPr lang="en-US" altLang="zh-CN" sz="2000" i="1" baseline="-25000" dirty="0">
                <a:sym typeface="Symbol" pitchFamily="18" charset="2"/>
              </a:rPr>
              <a:t>2</a:t>
            </a:r>
            <a:r>
              <a:rPr lang="en-US" altLang="zh-CN" sz="2000" i="1" dirty="0">
                <a:sym typeface="Symbol" pitchFamily="18" charset="2"/>
              </a:rPr>
              <a:t/>
            </a:r>
            <a:br>
              <a:rPr lang="en-US" altLang="zh-CN" sz="2000" i="1" dirty="0">
                <a:sym typeface="Symbol" pitchFamily="18" charset="2"/>
              </a:rPr>
            </a:br>
            <a:endParaRPr lang="en-US" altLang="zh-CN" sz="2000" i="1" dirty="0">
              <a:sym typeface="Symbol" pitchFamily="18" charset="2"/>
            </a:endParaRPr>
          </a:p>
          <a:p>
            <a:r>
              <a:rPr lang="en-US" altLang="zh-CN" sz="2000" dirty="0">
                <a:sym typeface="Symbol" pitchFamily="18" charset="2"/>
              </a:rPr>
              <a:t>When y(x) is linear, the decision surface is a </a:t>
            </a:r>
            <a:r>
              <a:rPr lang="en-US" altLang="zh-CN" sz="2000" dirty="0" err="1">
                <a:sym typeface="Symbol" pitchFamily="18" charset="2"/>
              </a:rPr>
              <a:t>hyperplane</a:t>
            </a:r>
            <a:endParaRPr lang="en-US" altLang="zh-CN" sz="2000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780928"/>
            <a:ext cx="472440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762000" y="790218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dirty="0"/>
              <a:t>Consider two points </a:t>
            </a:r>
            <a:r>
              <a:rPr lang="en-US" altLang="zh-CN" sz="2000" b="1" dirty="0" err="1"/>
              <a:t>x</a:t>
            </a:r>
            <a:r>
              <a:rPr lang="en-US" altLang="zh-CN" sz="2000" baseline="-25000" dirty="0" err="1"/>
              <a:t>A</a:t>
            </a:r>
            <a:r>
              <a:rPr lang="en-US" altLang="zh-CN" sz="2000" dirty="0"/>
              <a:t> and </a:t>
            </a:r>
            <a:r>
              <a:rPr lang="en-US" altLang="zh-CN" sz="2000" b="1" dirty="0" err="1"/>
              <a:t>x</a:t>
            </a:r>
            <a:r>
              <a:rPr lang="en-US" altLang="zh-CN" sz="2000" baseline="-25000" dirty="0" err="1"/>
              <a:t>B</a:t>
            </a:r>
            <a:r>
              <a:rPr lang="en-US" altLang="zh-CN" sz="2000" dirty="0"/>
              <a:t> both of which lie on the decision surface.</a:t>
            </a:r>
          </a:p>
          <a:p>
            <a:endParaRPr lang="en-US" altLang="zh-CN" sz="2000" dirty="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691680" y="1268760"/>
            <a:ext cx="2084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/>
              <a:t>y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aseline="-25000" dirty="0" err="1"/>
              <a:t>A</a:t>
            </a:r>
            <a:r>
              <a:rPr lang="en-US" altLang="zh-CN" sz="2400" dirty="0"/>
              <a:t>) = </a:t>
            </a:r>
            <a:r>
              <a:rPr lang="en-US" altLang="zh-CN" sz="2400" i="1" dirty="0"/>
              <a:t>y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aseline="-25000" dirty="0" err="1"/>
              <a:t>B</a:t>
            </a:r>
            <a:r>
              <a:rPr lang="en-US" altLang="zh-CN" sz="2400" dirty="0"/>
              <a:t>) = 0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4641850" y="1268760"/>
            <a:ext cx="18133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w</a:t>
            </a:r>
            <a:r>
              <a:rPr lang="en-US" altLang="zh-CN" sz="2400" baseline="30000" dirty="0" err="1"/>
              <a:t>T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aseline="-25000" dirty="0" err="1"/>
              <a:t>A</a:t>
            </a:r>
            <a:r>
              <a:rPr lang="en-US" altLang="zh-CN" sz="2400" i="1" dirty="0" err="1"/>
              <a:t>−</a:t>
            </a:r>
            <a:r>
              <a:rPr lang="en-US" altLang="zh-CN" sz="2400" b="1" dirty="0" err="1"/>
              <a:t>x</a:t>
            </a:r>
            <a:r>
              <a:rPr lang="en-US" altLang="zh-CN" sz="2400" baseline="-25000" dirty="0" err="1"/>
              <a:t>B</a:t>
            </a:r>
            <a:r>
              <a:rPr lang="en-US" altLang="zh-CN" sz="2400" dirty="0"/>
              <a:t>) = 0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762000" y="1857018"/>
            <a:ext cx="78424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dirty="0"/>
              <a:t>hence the vector </a:t>
            </a:r>
            <a:r>
              <a:rPr lang="en-US" altLang="zh-CN" sz="2000" b="1" dirty="0"/>
              <a:t>w </a:t>
            </a:r>
            <a:r>
              <a:rPr lang="en-US" altLang="zh-CN" sz="2000" dirty="0"/>
              <a:t>is orthogonal to every vector lying within the decision surface, and so </a:t>
            </a:r>
            <a:r>
              <a:rPr lang="en-US" altLang="zh-CN" sz="2000" b="1" dirty="0"/>
              <a:t>w </a:t>
            </a:r>
            <a:r>
              <a:rPr lang="en-US" altLang="zh-CN" sz="2000" dirty="0"/>
              <a:t>determines the orientation of the decision surface</a:t>
            </a:r>
          </a:p>
        </p:txBody>
      </p:sp>
      <p:sp>
        <p:nvSpPr>
          <p:cNvPr id="7179" name="AutoShape 11"/>
          <p:cNvSpPr>
            <a:spLocks noChangeArrowheads="1"/>
          </p:cNvSpPr>
          <p:nvPr/>
        </p:nvSpPr>
        <p:spPr bwMode="auto">
          <a:xfrm>
            <a:off x="3894584" y="134076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304800" y="2852936"/>
            <a:ext cx="388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dirty="0"/>
              <a:t>Consider an arbitrary point </a:t>
            </a:r>
            <a:r>
              <a:rPr lang="en-US" altLang="zh-CN" sz="2000" b="1" dirty="0"/>
              <a:t>x </a:t>
            </a:r>
            <a:r>
              <a:rPr lang="en-US" altLang="zh-CN" sz="2000" dirty="0"/>
              <a:t>and let </a:t>
            </a:r>
            <a:r>
              <a:rPr lang="en-US" altLang="zh-CN" sz="2000" b="1" dirty="0"/>
              <a:t>x</a:t>
            </a:r>
            <a:r>
              <a:rPr lang="en-US" altLang="zh-CN" sz="2000" baseline="-25000" dirty="0"/>
              <a:t>⊥</a:t>
            </a:r>
            <a:r>
              <a:rPr lang="en-US" altLang="zh-CN" sz="2000" i="1" dirty="0"/>
              <a:t> </a:t>
            </a:r>
            <a:r>
              <a:rPr lang="en-US" altLang="zh-CN" sz="2000" dirty="0"/>
              <a:t>be its orthogonal projection onto the decision surface</a:t>
            </a: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86200"/>
            <a:ext cx="24384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653136"/>
            <a:ext cx="15240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3" name="AutoShape 15"/>
          <p:cNvSpPr>
            <a:spLocks noChangeArrowheads="1"/>
          </p:cNvSpPr>
          <p:nvPr/>
        </p:nvSpPr>
        <p:spPr bwMode="auto">
          <a:xfrm>
            <a:off x="457200" y="4957936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432048" y="5589240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dirty="0"/>
              <a:t>So,</a:t>
            </a:r>
            <a:r>
              <a:rPr lang="en-US" altLang="zh-CN" sz="2000" i="1" dirty="0"/>
              <a:t> y</a:t>
            </a:r>
            <a:r>
              <a:rPr lang="en-US" altLang="zh-CN" sz="2000" dirty="0"/>
              <a:t>(</a:t>
            </a:r>
            <a:r>
              <a:rPr lang="en-US" altLang="zh-CN" sz="2000" b="1" dirty="0"/>
              <a:t>x</a:t>
            </a:r>
            <a:r>
              <a:rPr lang="en-US" altLang="zh-CN" sz="2000" dirty="0"/>
              <a:t>) gives a signed measure of the perpendicular distance </a:t>
            </a:r>
            <a:r>
              <a:rPr lang="en-US" altLang="zh-CN" sz="2000" i="1" dirty="0"/>
              <a:t>r </a:t>
            </a:r>
            <a:r>
              <a:rPr lang="en-US" altLang="zh-CN" sz="2000" dirty="0"/>
              <a:t>of the point </a:t>
            </a:r>
            <a:r>
              <a:rPr lang="en-US" altLang="zh-CN" sz="2000" b="1" dirty="0"/>
              <a:t>x </a:t>
            </a:r>
            <a:r>
              <a:rPr lang="en-US" altLang="zh-CN" sz="2000" dirty="0"/>
              <a:t>from the decision surface.</a:t>
            </a: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990600" y="4805536"/>
            <a:ext cx="2209800" cy="59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600" dirty="0"/>
              <a:t>Multiplying both sides by </a:t>
            </a:r>
            <a:r>
              <a:rPr lang="en-US" altLang="zh-CN" sz="1600" b="1" dirty="0" err="1"/>
              <a:t>w</a:t>
            </a:r>
            <a:r>
              <a:rPr lang="en-US" altLang="zh-CN" sz="1600" baseline="30000" dirty="0" err="1"/>
              <a:t>T</a:t>
            </a:r>
            <a:r>
              <a:rPr lang="en-US" altLang="zh-CN" sz="1600" baseline="30000" dirty="0"/>
              <a:t> </a:t>
            </a:r>
            <a:r>
              <a:rPr lang="en-US" altLang="zh-CN" sz="1600" dirty="0"/>
              <a:t>and adding </a:t>
            </a:r>
            <a:r>
              <a:rPr lang="en-US" altLang="zh-CN" sz="1600" i="1" dirty="0"/>
              <a:t>b</a:t>
            </a:r>
            <a:endParaRPr lang="en-US" altLang="zh-CN" sz="1600" i="1" baseline="-25000" dirty="0"/>
          </a:p>
        </p:txBody>
      </p:sp>
      <p:sp>
        <p:nvSpPr>
          <p:cNvPr id="7187" name="AutoShape 19"/>
          <p:cNvSpPr>
            <a:spLocks noChangeArrowheads="1"/>
          </p:cNvSpPr>
          <p:nvPr/>
        </p:nvSpPr>
        <p:spPr bwMode="auto">
          <a:xfrm>
            <a:off x="3352800" y="4957936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762000" y="152400"/>
            <a:ext cx="49610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 dirty="0"/>
              <a:t>Linear </a:t>
            </a:r>
            <a:r>
              <a:rPr lang="en-US" altLang="zh-CN" sz="3200" b="1" dirty="0" err="1"/>
              <a:t>discriminant</a:t>
            </a:r>
            <a:r>
              <a:rPr lang="en-US" altLang="zh-CN" sz="3200" b="1" dirty="0"/>
              <a:t> function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3277"/>
            <a:ext cx="8676456" cy="671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116632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728564"/>
            <a:ext cx="88201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824136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Visual Recognition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84976" cy="67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44624"/>
            <a:ext cx="8748464" cy="67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4624"/>
            <a:ext cx="8676457" cy="671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 l="8151" t="6067" r="7674" b="15116"/>
          <a:stretch>
            <a:fillRect/>
          </a:stretch>
        </p:blipFill>
        <p:spPr bwMode="auto">
          <a:xfrm>
            <a:off x="467543" y="332656"/>
            <a:ext cx="8352929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03" y="116632"/>
            <a:ext cx="8900093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4624"/>
            <a:ext cx="8996186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99" y="44624"/>
            <a:ext cx="8716889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b="10386"/>
          <a:stretch>
            <a:fillRect/>
          </a:stretch>
        </p:blipFill>
        <p:spPr bwMode="auto">
          <a:xfrm>
            <a:off x="107503" y="260648"/>
            <a:ext cx="8900093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1" y="72008"/>
            <a:ext cx="862377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103277"/>
            <a:ext cx="8676456" cy="671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8001"/>
          <a:stretch>
            <a:fillRect/>
          </a:stretch>
        </p:blipFill>
        <p:spPr bwMode="auto">
          <a:xfrm>
            <a:off x="72007" y="201161"/>
            <a:ext cx="8964489" cy="618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10275"/>
          <a:stretch>
            <a:fillRect/>
          </a:stretch>
        </p:blipFill>
        <p:spPr bwMode="auto">
          <a:xfrm>
            <a:off x="112318" y="116632"/>
            <a:ext cx="899618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 l="5827" t="7477" r="6609" b="6003"/>
          <a:stretch>
            <a:fillRect/>
          </a:stretch>
        </p:blipFill>
        <p:spPr bwMode="auto">
          <a:xfrm>
            <a:off x="251520" y="138370"/>
            <a:ext cx="8640960" cy="660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03" y="116632"/>
            <a:ext cx="8900093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218</Words>
  <Application>Microsoft Office PowerPoint</Application>
  <PresentationFormat>全屏显示(4:3)</PresentationFormat>
  <Paragraphs>38</Paragraphs>
  <Slides>86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87" baseType="lpstr">
      <vt:lpstr>Office 主题</vt:lpstr>
      <vt:lpstr>Recognition</vt:lpstr>
      <vt:lpstr>Applications of  visual recognition</vt:lpstr>
      <vt:lpstr>PowerPoint 演示文稿</vt:lpstr>
      <vt:lpstr>PowerPoint 演示文稿</vt:lpstr>
      <vt:lpstr>PowerPoint 演示文稿</vt:lpstr>
      <vt:lpstr>PowerPoint 演示文稿</vt:lpstr>
      <vt:lpstr>Visual Recognition Challenges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Spatial pyramids</vt:lpstr>
      <vt:lpstr>Spatial pyramids</vt:lpstr>
      <vt:lpstr>The machine learning framework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</dc:title>
  <dc:creator>flong</dc:creator>
  <cp:lastModifiedBy>flong</cp:lastModifiedBy>
  <cp:revision>41</cp:revision>
  <dcterms:created xsi:type="dcterms:W3CDTF">2019-04-12T06:09:02Z</dcterms:created>
  <dcterms:modified xsi:type="dcterms:W3CDTF">2023-05-26T01:50:50Z</dcterms:modified>
</cp:coreProperties>
</file>